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324" r:id="rId14"/>
    <p:sldId id="325" r:id="rId15"/>
    <p:sldId id="326" r:id="rId16"/>
    <p:sldId id="32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61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16" r:id="rId65"/>
    <p:sldId id="323" r:id="rId66"/>
    <p:sldId id="317" r:id="rId67"/>
    <p:sldId id="318" r:id="rId68"/>
    <p:sldId id="319" r:id="rId69"/>
    <p:sldId id="320" r:id="rId70"/>
    <p:sldId id="321" r:id="rId71"/>
    <p:sldId id="322" r:id="rId72"/>
  </p:sldIdLst>
  <p:sldSz cx="12192000" cy="6858000"/>
  <p:notesSz cx="12192000" cy="6858000"/>
  <p:embeddedFontLst>
    <p:embeddedFont>
      <p:font typeface="Arial Black" panose="020B0A04020102020204" pitchFamily="34" charset="0"/>
      <p:regular r:id="rId74"/>
      <p:bold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Trebuchet MS" panose="020B060302020202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hih9maMiCABPDXb6MvejCIwxZ5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ef4c8a2da_0_17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g1aef4c8a2d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ef4c8a2d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ef4c8a2da_0_18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ef4c8a2d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ef4c8a2da_0_2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ef4c8a2d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ef4c8a2da_0_2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87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ef4c8a2d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ef4c8a2da_0_2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11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ef4c8a2d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ef4c8a2da_0_2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37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ef4c8a2da_0_19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g1aef4c8a2d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551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ef4c8a2da_0_2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1aef4c8a2d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ef4c8a2da_0_2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aef4c8a2d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ef4c8a2da_0_2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g1aef4c8a2d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ef4c8a2da_0_2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1aef4c8a2d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0b15f138d_0_16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1b0b15f138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ef4c8a2d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aef4c8a2da_0_24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ef4c8a2da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1aef4c8a2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6858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ef4c8a2d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ef4c8a2da_0_25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0b15f138d_0_16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1b0b15f138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ef4c8a2d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aef4c8a2da_0_2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0b15f138d_0_1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1b0b15f138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ef4c8a2d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ef4c8a2da_0_27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0b15f138d_0_15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1b0b15f138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0b15f1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0b15f138d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0b15f138d_0_15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1b0b15f138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ef4c8a2d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ef4c8a2da_0_27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0b15f138d_0_15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1b0b15f138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ef4c8a2d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aef4c8a2da_0_28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0b15f138d_0_1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g1b0b15f138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ef4c8a2da_0_2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g1aef4c8a2da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0b15f138d_0_1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1b0b15f138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0b15f138d_0_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g1b0b15f138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0b15f138d_0_1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g1b0b15f138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0b15f138d_0_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1b0b15f138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0b15f138d_0_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1b0b15f138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0b15f138d_0_1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1b0b15f138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0b15f138d_0_8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b0b15f138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3607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0b15f138d_0_1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g1b0b15f138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8556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0b15f138d_0_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g1b0b15f13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5743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0b15f138d_0_1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g1b0b15f138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5165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b15f138d_0_7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g1b0b15f138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20277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0b15f138d_0_1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b0b15f138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51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ef4c8a2d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ef4c8a2da_0_1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0b15f138d_0_7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g1b0b15f138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6983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b0b15f138d_0_10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g1b0b15f138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349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0b15f138d_0_9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b0b15f138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54925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b0b15f138d_0_10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g1b0b15f138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4694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ef4c8a2da_0_29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1aef4c8a2da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0b15f138d_0_1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1b0b15f13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0b15f138d_0_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1b0b15f138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0b15f138d_0_1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g1b0b15f138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0b15f138d_0_4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1b0b15f138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0b15f138d_0_1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1b0b15f138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ef4c8a2d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ef4c8a2da_0_1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ef4c8a2da_0_29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1aef4c8a2d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b15f138d_0_1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1b0b15f138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0b15f138d_0_5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b0b15f138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0b15f138d_0_1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1b0b15f138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81186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0b15f138d_0_9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1b0b15f138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6089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0b15f138d_0_1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1b0b15f138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32788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0b15f138d_0_1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g1b0b15f138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0b15f138d_0_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b0b15f13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2da78e621_0_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g1a2da78e62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2da78e621_0_5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g1a2da78e62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ef4c8a2d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ef4c8a2da_0_15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9957ac2a_0_1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9957ac2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4" name="Google Shape;4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ef4c8a2d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ef4c8a2da_0_16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ef4c8a2da_0_17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1aef4c8a2d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/>
          <p:nvPr/>
        </p:nvSpPr>
        <p:spPr>
          <a:xfrm>
            <a:off x="0" y="0"/>
            <a:ext cx="12192000" cy="849630"/>
          </a:xfrm>
          <a:custGeom>
            <a:avLst/>
            <a:gdLst/>
            <a:ahLst/>
            <a:cxnLst/>
            <a:rect l="l" t="t" r="r" b="b"/>
            <a:pathLst>
              <a:path w="12192000" h="849630" extrusionOk="0">
                <a:moveTo>
                  <a:pt x="12192000" y="0"/>
                </a:moveTo>
                <a:lnTo>
                  <a:pt x="0" y="0"/>
                </a:lnTo>
                <a:lnTo>
                  <a:pt x="0" y="849147"/>
                </a:lnTo>
                <a:lnTo>
                  <a:pt x="12192000" y="84914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8"/>
          <p:cNvSpPr/>
          <p:nvPr/>
        </p:nvSpPr>
        <p:spPr>
          <a:xfrm>
            <a:off x="10572381" y="280085"/>
            <a:ext cx="1084800" cy="289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body" idx="1"/>
          </p:nvPr>
        </p:nvSpPr>
        <p:spPr>
          <a:xfrm>
            <a:off x="849269" y="2758441"/>
            <a:ext cx="104934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9"/>
          <p:cNvSpPr/>
          <p:nvPr/>
        </p:nvSpPr>
        <p:spPr>
          <a:xfrm>
            <a:off x="0" y="0"/>
            <a:ext cx="12192000" cy="8490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5"/>
              <a:buFont typeface="Arial"/>
              <a:buNone/>
            </a:pPr>
            <a:endParaRPr sz="135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849269" y="2758441"/>
            <a:ext cx="104934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murtuza-dahodwala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ysgYptB198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mmar.github.io/illustrated-transformer/" TargetMode="External"/><Relationship Id="rId5" Type="http://schemas.openxmlformats.org/officeDocument/2006/relationships/hyperlink" Target="https://www.youtube.com/watch?v=quoGRI-1l0A" TargetMode="External"/><Relationship Id="rId4" Type="http://schemas.openxmlformats.org/officeDocument/2006/relationships/hyperlink" Target="https://www.youtube.com/watch?v=oMeIDqRguLY&amp;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2358885" y="437324"/>
            <a:ext cx="8335619" cy="53406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ef4c8a2da_0_176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Disadvantages in Seq2Seq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" name="Google Shape;129;g1aef4c8a2da_0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588" y="1000650"/>
            <a:ext cx="10816819" cy="58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aef4c8a2da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1371600"/>
            <a:ext cx="109061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aef4c8a2da_0_182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ef4c8a2da_0_203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6" name="Picture 2" descr="https://lh7-us.googleusercontent.com/Z7kE2qWRtiO9-eXCY9wnwVIeb6bm1FN_SaG4ElMjK6OE1FriRCIGjuzfTfk5YKX-2Gt8vLuwdi2a3gRnI_krmND67fG5p5UioVGmK8cYcH8-f8EDkECaaZ3Cy89rnnKS-glxKvA8U6wFrEf-Ajw_wpZYnQ=s204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5" y="1508760"/>
            <a:ext cx="9048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172" y="1310640"/>
            <a:ext cx="286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Forget Gate</a:t>
            </a:r>
            <a:endParaRPr lang="en-IN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aef4c8a2da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557025"/>
            <a:ext cx="9048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aef4c8a2da_0_203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172" y="1310640"/>
            <a:ext cx="286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Input Gate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347058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ef4c8a2da_0_203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172" y="1310640"/>
            <a:ext cx="286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Cell State</a:t>
            </a:r>
          </a:p>
        </p:txBody>
      </p:sp>
      <p:pic>
        <p:nvPicPr>
          <p:cNvPr id="2050" name="Picture 2" descr="https://lh7-us.googleusercontent.com/DZZVf77mtQ7FrZ4iZTkaFEdq5WoQci1dQ98dTchHxVVUL3cBpI7K7kfSbuderyDEzanFVUelI_8BvJbHftX5wSokD42omSsHGtBVplDV4g9ObJxW8dn4wxYrFA9_DS3Y7alDMOAX1uTjIhHRmxYqjmQegg=s204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1772305"/>
            <a:ext cx="9048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5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ef4c8a2da_0_203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LSTM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172" y="1310640"/>
            <a:ext cx="286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Output Gate</a:t>
            </a:r>
          </a:p>
        </p:txBody>
      </p:sp>
      <p:pic>
        <p:nvPicPr>
          <p:cNvPr id="4098" name="Picture 2" descr="https://lh7-us.googleusercontent.com/Nb4Dc0bKWW0N9QzEsPXzCR_iroohr4B4yp0ygg5gmIM2GqiAej_OoyTSoT-llewcDSnPPl_HHWC5F5TZpN__XMfSW_G_EgoafYmXf2tVgDZV1b91b7eUwbBxQzBOvfw5Zp8VaHy4lSGy4KZ6grIIFniaXA=s204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95" y="2387095"/>
            <a:ext cx="904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1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ef4c8a2da_0_19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Disadvantages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g1aef4c8a2da_0_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188" y="848250"/>
            <a:ext cx="10787635" cy="58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aef4c8a2da_0_190"/>
          <p:cNvSpPr txBox="1">
            <a:spLocks noGrp="1"/>
          </p:cNvSpPr>
          <p:nvPr>
            <p:ph type="body" idx="1"/>
          </p:nvPr>
        </p:nvSpPr>
        <p:spPr>
          <a:xfrm>
            <a:off x="849307" y="6073791"/>
            <a:ext cx="10493400" cy="70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Specifically designed to solve the Vanisihing/Exploiding Gradient Problem</a:t>
            </a:r>
            <a:br>
              <a:rPr lang="en-US" sz="2300"/>
            </a:br>
            <a:r>
              <a:rPr lang="en-US" sz="2300"/>
              <a:t>(upto an extent)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161871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/>
        </p:nvSpPr>
        <p:spPr>
          <a:xfrm>
            <a:off x="11229873" y="6433820"/>
            <a:ext cx="11557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Encoder Decoder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050"/>
            <a:ext cx="11887200" cy="525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ef4c8a2da_0_213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1" name="Google Shape;161;g1aef4c8a2da_0_213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" name="Google Shape;162;g1aef4c8a2da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050"/>
            <a:ext cx="11887200" cy="52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ef4c8a2da_0_220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8" name="Google Shape;168;g1aef4c8a2da_0_220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9" name="Google Shape;169;g1aef4c8a2da_0_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513" y="1075025"/>
            <a:ext cx="10610964" cy="5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/>
        </p:nvSpPr>
        <p:spPr>
          <a:xfrm>
            <a:off x="849269" y="2758441"/>
            <a:ext cx="6151245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3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5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3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Certification Program</a:t>
            </a:r>
            <a:endParaRPr sz="5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0109822" y="0"/>
            <a:ext cx="1808721" cy="21033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1899701" y="1346200"/>
            <a:ext cx="1808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9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#LifeKoKaroLift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916939" y="6421628"/>
            <a:ext cx="610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07/11/21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11170602" y="6421628"/>
            <a:ext cx="10287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ef4c8a2da_0_228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g1aef4c8a2da_0_228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" name="Google Shape;176;g1aef4c8a2da_0_228"/>
          <p:cNvPicPr preferRelativeResize="0"/>
          <p:nvPr/>
        </p:nvPicPr>
        <p:blipFill rotWithShape="1">
          <a:blip r:embed="rId3">
            <a:alphaModFix/>
          </a:blip>
          <a:srcRect t="455" b="455"/>
          <a:stretch/>
        </p:blipFill>
        <p:spPr>
          <a:xfrm>
            <a:off x="790513" y="1075025"/>
            <a:ext cx="10610965" cy="5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ef4c8a2da_0_241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2" name="Google Shape;182;g1aef4c8a2da_0_241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3" name="Google Shape;183;g1aef4c8a2da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58475"/>
            <a:ext cx="97155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aef4c8a2da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550"/>
            <a:ext cx="11887198" cy="510212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aef4c8a2da_0_247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ef4c8a2da_0_0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6" name="Google Shape;96;g1aef4c8a2da_0_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g1aef4c8a2d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150875"/>
            <a:ext cx="7620000" cy="512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77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ef4c8a2da_0_255"/>
          <p:cNvSpPr txBox="1">
            <a:spLocks noGrp="1"/>
          </p:cNvSpPr>
          <p:nvPr>
            <p:ph type="title"/>
          </p:nvPr>
        </p:nvSpPr>
        <p:spPr>
          <a:xfrm>
            <a:off x="294179" y="1135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9" name="Google Shape;199;g1aef4c8a2da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275" y="152400"/>
            <a:ext cx="4650660" cy="65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ef4c8a2da_0_261"/>
          <p:cNvSpPr txBox="1">
            <a:spLocks noGrp="1"/>
          </p:cNvSpPr>
          <p:nvPr>
            <p:ph type="title"/>
          </p:nvPr>
        </p:nvSpPr>
        <p:spPr>
          <a:xfrm>
            <a:off x="294173" y="113550"/>
            <a:ext cx="5830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 - Encoder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9" name="Google Shape;209;g1aef4c8a2da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38663" y="912975"/>
            <a:ext cx="3114675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ef4c8a2da_0_273"/>
          <p:cNvSpPr txBox="1">
            <a:spLocks noGrp="1"/>
          </p:cNvSpPr>
          <p:nvPr>
            <p:ph type="title"/>
          </p:nvPr>
        </p:nvSpPr>
        <p:spPr>
          <a:xfrm>
            <a:off x="294173" y="113550"/>
            <a:ext cx="5830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 - Encoder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9" name="Google Shape;219;g1aef4c8a2da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00" y="924450"/>
            <a:ext cx="10360801" cy="58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/>
        </p:nvSpPr>
        <p:spPr>
          <a:xfrm>
            <a:off x="1417294" y="1672069"/>
            <a:ext cx="2272665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EdEdiitt MMaasstteerr tteexxtt  ssttylyleess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838200" y="725423"/>
            <a:ext cx="4346448" cy="53827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960099" y="6433820"/>
            <a:ext cx="53149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72D3F"/>
                </a:solidFill>
                <a:latin typeface="Arial Black"/>
                <a:ea typeface="Arial Black"/>
                <a:cs typeface="Arial Black"/>
                <a:sym typeface="Arial Black"/>
              </a:rPr>
              <a:t>07/11/21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11147082" y="6433820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72D3F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844300" y="0"/>
            <a:ext cx="4593900" cy="539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990511" y="277749"/>
            <a:ext cx="36240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Course : </a:t>
            </a:r>
            <a:r>
              <a:rPr lang="en-US" sz="2400"/>
              <a:t>Natural Language Processing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960025" y="1371600"/>
            <a:ext cx="4593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026160" marR="5080" lvl="0" indent="-1014095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On : </a:t>
            </a:r>
            <a:r>
              <a:rPr lang="en-US" sz="2400">
                <a:solidFill>
                  <a:srgbClr val="FFFFFF"/>
                </a:solidFill>
              </a:rPr>
              <a:t>Transformers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160" marR="5080" lvl="0" indent="-1014095" algn="l" rtl="0">
              <a:lnSpc>
                <a:spcPct val="107916"/>
              </a:lnSpc>
              <a:spcBef>
                <a:spcPts val="42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6160" marR="5080" lvl="0" indent="-1014095" algn="l" rtl="0">
              <a:lnSpc>
                <a:spcPct val="107916"/>
              </a:lnSpc>
              <a:spcBef>
                <a:spcPts val="4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 : </a:t>
            </a:r>
            <a:r>
              <a:rPr lang="en-US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Murtuza Dahodwala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0570464" y="277368"/>
            <a:ext cx="1088135" cy="2926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0b15f138d_0_0"/>
          <p:cNvSpPr txBox="1">
            <a:spLocks noGrp="1"/>
          </p:cNvSpPr>
          <p:nvPr>
            <p:ph type="title"/>
          </p:nvPr>
        </p:nvSpPr>
        <p:spPr>
          <a:xfrm>
            <a:off x="294173" y="113550"/>
            <a:ext cx="5830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 - Encoder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Google Shape;229;g1b0b15f13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00" y="924450"/>
            <a:ext cx="11259400" cy="58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ef4c8a2da_0_279"/>
          <p:cNvSpPr txBox="1">
            <a:spLocks noGrp="1"/>
          </p:cNvSpPr>
          <p:nvPr>
            <p:ph type="title"/>
          </p:nvPr>
        </p:nvSpPr>
        <p:spPr>
          <a:xfrm>
            <a:off x="294173" y="113550"/>
            <a:ext cx="5830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 - Encoder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" name="Google Shape;239;g1aef4c8a2da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275" y="1000650"/>
            <a:ext cx="10257451" cy="58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ef4c8a2da_0_285"/>
          <p:cNvSpPr txBox="1">
            <a:spLocks noGrp="1"/>
          </p:cNvSpPr>
          <p:nvPr>
            <p:ph type="title"/>
          </p:nvPr>
        </p:nvSpPr>
        <p:spPr>
          <a:xfrm>
            <a:off x="294173" y="113550"/>
            <a:ext cx="5830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Transformers - Encoder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9" name="Google Shape;249;g1aef4c8a2da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75" y="924450"/>
            <a:ext cx="9981462" cy="58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ef4c8a2da_0_268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Self 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Google Shape;259;g1aef4c8a2da_0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413" y="869825"/>
            <a:ext cx="10541169" cy="58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0b15f138d_0_2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Multi Head 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9" name="Google Shape;269;g1b0b15f138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24450"/>
            <a:ext cx="10806628" cy="58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>
            <a:off x="10149230" y="404812"/>
            <a:ext cx="1213040" cy="3238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33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10572381" y="280085"/>
            <a:ext cx="1084840" cy="2896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11175365" y="6433820"/>
            <a:ext cx="110489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929654" y="879850"/>
            <a:ext cx="40824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Today’s Agenda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011924" y="5866900"/>
            <a:ext cx="3010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Certification Program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332849" y="1587500"/>
            <a:ext cx="4175100" cy="3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457200" marR="5080" lvl="0" indent="-381000" algn="l" rtl="0">
              <a:lnSpc>
                <a:spcPct val="157000"/>
              </a:lnSpc>
              <a:spcBef>
                <a:spcPts val="3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Revision</a:t>
            </a:r>
            <a:endParaRPr sz="2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Transofmers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5080" lvl="1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○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 - Block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5080" lvl="1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○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Decoder - Block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Self Attention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Multi-Head Attention</a:t>
            </a:r>
            <a:endParaRPr sz="2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Doubts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0b15f138d_0_7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Multi-Head 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9" name="Google Shape;279;g1b0b15f138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50" y="891375"/>
            <a:ext cx="5345700" cy="4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b0b15f138d_0_7"/>
          <p:cNvSpPr txBox="1">
            <a:spLocks noGrp="1"/>
          </p:cNvSpPr>
          <p:nvPr>
            <p:ph type="body" idx="1"/>
          </p:nvPr>
        </p:nvSpPr>
        <p:spPr>
          <a:xfrm>
            <a:off x="925507" y="5921391"/>
            <a:ext cx="10493400" cy="48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As we encode the word "it", one attention head is focusing most on "the animal", while another is focusing on "tired" -- in a sense, the model's representation of the word "it" bakes in some of the representation of both "animal" and "tired".</a:t>
            </a:r>
            <a:endParaRPr sz="2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0b15f138d_0_38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Multi Head 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6" name="Google Shape;286;g1b0b15f138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75" y="902900"/>
            <a:ext cx="9026460" cy="58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b0b15f138d_0_85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How does Attention Work?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6" name="Google Shape;346;g1b0b15f138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38" y="912950"/>
            <a:ext cx="10416331" cy="58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391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352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0b15f138d_0_61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How does Attention Work?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Google Shape;356;g1b0b15f138d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5" y="924450"/>
            <a:ext cx="11299059" cy="58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329680" y="2133600"/>
            <a:ext cx="4988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Projections: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Q</a:t>
            </a:r>
            <a:r>
              <a:rPr lang="en-US" sz="1600" dirty="0" smtClean="0"/>
              <a:t> - Query</a:t>
            </a:r>
          </a:p>
          <a:p>
            <a:r>
              <a:rPr lang="en-US" sz="1600" b="1" dirty="0" smtClean="0"/>
              <a:t>K</a:t>
            </a:r>
            <a:r>
              <a:rPr lang="en-US" sz="1600" dirty="0" smtClean="0"/>
              <a:t> - Key</a:t>
            </a:r>
          </a:p>
          <a:p>
            <a:r>
              <a:rPr lang="en-US" sz="1600" b="1" dirty="0" smtClean="0"/>
              <a:t>V</a:t>
            </a:r>
            <a:r>
              <a:rPr lang="en-US" sz="1600" dirty="0" smtClean="0"/>
              <a:t> - Value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31273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704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0b15f138d_0_73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How does Attention Work?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6" name="Google Shape;366;g1b0b15f138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625" y="924450"/>
            <a:ext cx="9584754" cy="58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908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9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ef4c8a2da_0_140"/>
          <p:cNvSpPr txBox="1">
            <a:spLocks noGrp="1"/>
          </p:cNvSpPr>
          <p:nvPr>
            <p:ph type="body" idx="1"/>
          </p:nvPr>
        </p:nvSpPr>
        <p:spPr>
          <a:xfrm>
            <a:off x="304794" y="1625491"/>
            <a:ext cx="10493400" cy="49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 dirty="0"/>
              <a:t>Applications</a:t>
            </a:r>
            <a:endParaRPr sz="4000" dirty="0"/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 dirty="0"/>
              <a:t>Encoders</a:t>
            </a:r>
            <a:endParaRPr sz="4000" dirty="0"/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 dirty="0"/>
              <a:t>Decoders</a:t>
            </a:r>
            <a:endParaRPr sz="4000" dirty="0"/>
          </a:p>
          <a:p>
            <a:pPr lvl="1" indent="-482600">
              <a:buSzPts val="4000"/>
              <a:buChar char="●"/>
            </a:pPr>
            <a:r>
              <a:rPr lang="en-US" sz="4000" dirty="0"/>
              <a:t>Training</a:t>
            </a:r>
            <a:endParaRPr sz="4000" dirty="0"/>
          </a:p>
          <a:p>
            <a:pPr lvl="1" indent="-482600">
              <a:buSzPts val="4000"/>
              <a:buChar char="●"/>
            </a:pPr>
            <a:r>
              <a:rPr lang="en-US" sz="4000" dirty="0"/>
              <a:t>Inference</a:t>
            </a:r>
            <a:endParaRPr sz="4000" dirty="0"/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 dirty="0"/>
              <a:t>Attention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90" name="Google Shape;90;g1aef4c8a2da_0_14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Revision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0b15f138d_0_79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Normalization Layers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6" name="Google Shape;376;g1b0b15f138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13" y="924450"/>
            <a:ext cx="9986583" cy="5857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21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489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b0b15f138d_0_9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Normalization Layers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6" name="Google Shape;386;g1b0b15f138d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375" y="912950"/>
            <a:ext cx="9997243" cy="58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676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337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ef4c8a2da_0_291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Feed Forward Network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6" name="Google Shape;296;g1aef4c8a2da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75" y="924450"/>
            <a:ext cx="9898039" cy="58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0b15f138d_0_43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Feed Forward Network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Google Shape;306;g1b0b15f138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150" y="912950"/>
            <a:ext cx="8965698" cy="58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b0b15f138d_0_49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Feed Forward Network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Google Shape;316;g1b0b15f138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775"/>
            <a:ext cx="11887200" cy="43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aef4c8a2da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6591"/>
            <a:ext cx="11887201" cy="311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aef4c8a2da_0_132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g1aef4c8a2da_0_132"/>
          <p:cNvSpPr txBox="1">
            <a:spLocks noGrp="1"/>
          </p:cNvSpPr>
          <p:nvPr>
            <p:ph type="body" idx="1"/>
          </p:nvPr>
        </p:nvSpPr>
        <p:spPr>
          <a:xfrm>
            <a:off x="294169" y="1279016"/>
            <a:ext cx="10493400" cy="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Feed Forward Neural Network rolled out over time</a:t>
            </a:r>
            <a:endParaRPr sz="23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ef4c8a2da_0_297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 - Decoder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6" name="Google Shape;326;g1aef4c8a2da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00" y="924450"/>
            <a:ext cx="10343590" cy="58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b15f138d_0_55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Masked Multi-Head Attention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6" name="Google Shape;336;g1b0b15f138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13" y="924450"/>
            <a:ext cx="10541979" cy="585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347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0b15f138d_0_96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 dirty="0">
                <a:latin typeface="Trebuchet MS"/>
                <a:ea typeface="Trebuchet MS"/>
                <a:cs typeface="Trebuchet MS"/>
                <a:sym typeface="Trebuchet MS"/>
              </a:rPr>
              <a:t>Feed Forward Network</a:t>
            </a:r>
            <a:endParaRPr sz="37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6" name="Google Shape;396;g1b0b15f138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3175"/>
            <a:ext cx="11887198" cy="3100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111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727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0b15f138d_0_15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Transformer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6" name="Google Shape;406;g1b0b15f138d_0_15"/>
          <p:cNvPicPr preferRelativeResize="0"/>
          <p:nvPr/>
        </p:nvPicPr>
        <p:blipFill rotWithShape="1">
          <a:blip r:embed="rId3">
            <a:alphaModFix/>
          </a:blip>
          <a:srcRect l="1493" r="1493"/>
          <a:stretch/>
        </p:blipFill>
        <p:spPr>
          <a:xfrm>
            <a:off x="924200" y="924450"/>
            <a:ext cx="10343592" cy="58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aef4c8a2da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100"/>
            <a:ext cx="11887199" cy="524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aef4c8a2da_0_150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49957ac2a_0_132"/>
          <p:cNvSpPr txBox="1"/>
          <p:nvPr/>
        </p:nvSpPr>
        <p:spPr>
          <a:xfrm>
            <a:off x="11088369" y="6433820"/>
            <a:ext cx="185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1333F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800" b="0" i="0" u="none" strike="noStrike" cap="none" baseline="30000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1200" b="0" i="0" u="none" strike="noStrike" cap="none">
                <a:solidFill>
                  <a:srgbClr val="F1333F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r>
            <a:r>
              <a:rPr lang="en-US" sz="1800" b="0" i="0" u="none" strike="noStrike" cap="none" baseline="30000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800" b="0" i="0" u="none" strike="noStrike" cap="none" baseline="30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g1a49957ac2a_0_132"/>
          <p:cNvSpPr txBox="1">
            <a:spLocks noGrp="1"/>
          </p:cNvSpPr>
          <p:nvPr>
            <p:ph type="title"/>
          </p:nvPr>
        </p:nvSpPr>
        <p:spPr>
          <a:xfrm>
            <a:off x="623871" y="133100"/>
            <a:ext cx="3133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21" name="Google Shape;421;g1a49957ac2a_0_132"/>
          <p:cNvSpPr txBox="1"/>
          <p:nvPr/>
        </p:nvSpPr>
        <p:spPr>
          <a:xfrm>
            <a:off x="578075" y="2301775"/>
            <a:ext cx="11088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https://www.youtube.com/watch?v=SysgYptB198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https://www.youtube.com/watch?v=oMeIDqRguLY&amp;t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https://www.youtube.com/watch?v=quoGRI-1l0A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https://jalammar.github.io/illustrated-transformer/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"/>
          <p:cNvSpPr txBox="1"/>
          <p:nvPr/>
        </p:nvSpPr>
        <p:spPr>
          <a:xfrm>
            <a:off x="11088369" y="6433820"/>
            <a:ext cx="18542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1333F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800" b="0" i="0" u="none" strike="noStrike" cap="none" baseline="30000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1200" b="0" i="0" u="none" strike="noStrike" cap="none">
                <a:solidFill>
                  <a:srgbClr val="F1333F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r>
            <a:r>
              <a:rPr lang="en-US" sz="1800" b="0" i="0" u="none" strike="noStrike" cap="none" baseline="30000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 sz="1800" b="0" i="0" u="none" strike="noStrike" cap="none" baseline="30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25"/>
          <p:cNvSpPr txBox="1">
            <a:spLocks noGrp="1"/>
          </p:cNvSpPr>
          <p:nvPr>
            <p:ph type="title"/>
          </p:nvPr>
        </p:nvSpPr>
        <p:spPr>
          <a:xfrm>
            <a:off x="623878" y="133095"/>
            <a:ext cx="13374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Doubts:</a:t>
            </a:r>
            <a:endParaRPr/>
          </a:p>
        </p:txBody>
      </p:sp>
      <p:sp>
        <p:nvSpPr>
          <p:cNvPr id="428" name="Google Shape;428;p25"/>
          <p:cNvSpPr txBox="1"/>
          <p:nvPr/>
        </p:nvSpPr>
        <p:spPr>
          <a:xfrm>
            <a:off x="916939" y="6421628"/>
            <a:ext cx="610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07/11/21</a:t>
            </a: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25"/>
          <p:cNvSpPr/>
          <p:nvPr/>
        </p:nvSpPr>
        <p:spPr>
          <a:xfrm>
            <a:off x="410815" y="887896"/>
            <a:ext cx="11330609" cy="5468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aef4c8a2d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3825"/>
            <a:ext cx="11887197" cy="389035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aef4c8a2da_0_163"/>
          <p:cNvSpPr txBox="1">
            <a:spLocks noGrp="1"/>
          </p:cNvSpPr>
          <p:nvPr>
            <p:ph type="title"/>
          </p:nvPr>
        </p:nvSpPr>
        <p:spPr>
          <a:xfrm>
            <a:off x="294176" y="113550"/>
            <a:ext cx="7848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ef4c8a2da_0_170"/>
          <p:cNvSpPr txBox="1"/>
          <p:nvPr/>
        </p:nvSpPr>
        <p:spPr>
          <a:xfrm>
            <a:off x="11229873" y="6433820"/>
            <a:ext cx="115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sz="12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g1aef4c8a2da_0_170"/>
          <p:cNvSpPr txBox="1">
            <a:spLocks noGrp="1"/>
          </p:cNvSpPr>
          <p:nvPr>
            <p:ph type="title"/>
          </p:nvPr>
        </p:nvSpPr>
        <p:spPr>
          <a:xfrm>
            <a:off x="294172" y="113550"/>
            <a:ext cx="7798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rebuchet MS"/>
                <a:ea typeface="Trebuchet MS"/>
                <a:cs typeface="Trebuchet MS"/>
                <a:sym typeface="Trebuchet MS"/>
              </a:rPr>
              <a:t>Types of Sequential Networks</a:t>
            </a:r>
            <a:endParaRPr sz="3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" name="Google Shape;123;g1aef4c8a2da_0_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636525"/>
            <a:ext cx="94488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265</Words>
  <Application>Microsoft Office PowerPoint</Application>
  <PresentationFormat>Widescreen</PresentationFormat>
  <Paragraphs>97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 Black</vt:lpstr>
      <vt:lpstr>Calibri</vt:lpstr>
      <vt:lpstr>Proxima Nova</vt:lpstr>
      <vt:lpstr>Arial</vt:lpstr>
      <vt:lpstr>Trebuchet MS</vt:lpstr>
      <vt:lpstr>Office Theme</vt:lpstr>
      <vt:lpstr>PowerPoint Presentation</vt:lpstr>
      <vt:lpstr>#LifeKoKaroLift</vt:lpstr>
      <vt:lpstr>Course : Natural Language Processing</vt:lpstr>
      <vt:lpstr>Today’s Agenda</vt:lpstr>
      <vt:lpstr>Revision</vt:lpstr>
      <vt:lpstr>RNN</vt:lpstr>
      <vt:lpstr>RNN</vt:lpstr>
      <vt:lpstr>RNN</vt:lpstr>
      <vt:lpstr>Types of Sequential Networks</vt:lpstr>
      <vt:lpstr>Disadvantages in Seq2Seq</vt:lpstr>
      <vt:lpstr>LSTM</vt:lpstr>
      <vt:lpstr>LSTM</vt:lpstr>
      <vt:lpstr>LSTM</vt:lpstr>
      <vt:lpstr>LSTM</vt:lpstr>
      <vt:lpstr>LSTM</vt:lpstr>
      <vt:lpstr>Disadvantages</vt:lpstr>
      <vt:lpstr>Encoder Decoder</vt:lpstr>
      <vt:lpstr>Attention</vt:lpstr>
      <vt:lpstr>Attention</vt:lpstr>
      <vt:lpstr>Attention</vt:lpstr>
      <vt:lpstr>Attention</vt:lpstr>
      <vt:lpstr>PowerPoint Presentation</vt:lpstr>
      <vt:lpstr>Attention</vt:lpstr>
      <vt:lpstr>Transformers</vt:lpstr>
      <vt:lpstr>Transformers</vt:lpstr>
      <vt:lpstr>PowerPoint Presentation</vt:lpstr>
      <vt:lpstr>Transformers - Encoder</vt:lpstr>
      <vt:lpstr>PowerPoint Presentation</vt:lpstr>
      <vt:lpstr>Transformers - Encoder</vt:lpstr>
      <vt:lpstr>PowerPoint Presentation</vt:lpstr>
      <vt:lpstr>Transformers - Encoder</vt:lpstr>
      <vt:lpstr>PowerPoint Presentation</vt:lpstr>
      <vt:lpstr>Transformers - Encoder</vt:lpstr>
      <vt:lpstr>PowerPoint Presentation</vt:lpstr>
      <vt:lpstr>Transformers - Encoder</vt:lpstr>
      <vt:lpstr>PowerPoint Presentation</vt:lpstr>
      <vt:lpstr>Self Attention</vt:lpstr>
      <vt:lpstr>PowerPoint Presentation</vt:lpstr>
      <vt:lpstr>Multi Head Attention</vt:lpstr>
      <vt:lpstr>PowerPoint Presentation</vt:lpstr>
      <vt:lpstr>Multi-Head Attention</vt:lpstr>
      <vt:lpstr>Multi Head Attention</vt:lpstr>
      <vt:lpstr>PowerPoint Presentation</vt:lpstr>
      <vt:lpstr>How does Attention Work?</vt:lpstr>
      <vt:lpstr>PowerPoint Presentation</vt:lpstr>
      <vt:lpstr>How does Attention Work?</vt:lpstr>
      <vt:lpstr>PowerPoint Presentation</vt:lpstr>
      <vt:lpstr>How does Attention Work?</vt:lpstr>
      <vt:lpstr>PowerPoint Presentation</vt:lpstr>
      <vt:lpstr>Normalization Layers</vt:lpstr>
      <vt:lpstr>PowerPoint Presentation</vt:lpstr>
      <vt:lpstr>Normalization Layers</vt:lpstr>
      <vt:lpstr>PowerPoint Presentation</vt:lpstr>
      <vt:lpstr>Feed Forward Network</vt:lpstr>
      <vt:lpstr>PowerPoint Presentation</vt:lpstr>
      <vt:lpstr>Feed Forward Network</vt:lpstr>
      <vt:lpstr>PowerPoint Presentation</vt:lpstr>
      <vt:lpstr>Feed Forward Network</vt:lpstr>
      <vt:lpstr>PowerPoint Presentation</vt:lpstr>
      <vt:lpstr>Transformer - Decoder</vt:lpstr>
      <vt:lpstr>PowerPoint Presentation</vt:lpstr>
      <vt:lpstr>Masked Multi-Head Attention</vt:lpstr>
      <vt:lpstr>PowerPoint Presentation</vt:lpstr>
      <vt:lpstr>Feed Forward Network</vt:lpstr>
      <vt:lpstr>PowerPoint Presentation</vt:lpstr>
      <vt:lpstr>PowerPoint Presentation</vt:lpstr>
      <vt:lpstr>Transformer</vt:lpstr>
      <vt:lpstr>PowerPoint Presentation</vt:lpstr>
      <vt:lpstr>PowerPoint Presentation</vt:lpstr>
      <vt:lpstr>References</vt:lpstr>
      <vt:lpstr>Doubts: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12</cp:revision>
  <dcterms:created xsi:type="dcterms:W3CDTF">2021-12-05T07:09:00Z</dcterms:created>
  <dcterms:modified xsi:type="dcterms:W3CDTF">2023-12-22T19:14:07Z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2021-11-07T11:00:00Z</vt:filetime>
  </property>
  <property fmtid="{D5CDD505-2E9C-101B-9397-08002B2CF9AE}" pid="3" name="LastSaved">
    <vt:filetime>2021-12-03T11:00:00Z</vt:filetime>
  </property>
  <property fmtid="{D5CDD505-2E9C-101B-9397-08002B2CF9AE}" pid="4" name="ICV">
    <vt:lpwstr>E9E39D0B0D6641649B905682D58CED5B</vt:lpwstr>
  </property>
  <property fmtid="{D5CDD505-2E9C-101B-9397-08002B2CF9AE}" pid="5" name="KSOProductBuildVer">
    <vt:lpwstr>1033-11.2.0.10307</vt:lpwstr>
  </property>
</Properties>
</file>